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61" r:id="rId3"/>
    <p:sldId id="257" r:id="rId4"/>
    <p:sldId id="264" r:id="rId5"/>
    <p:sldId id="262" r:id="rId6"/>
    <p:sldId id="258" r:id="rId7"/>
    <p:sldId id="263" r:id="rId8"/>
    <p:sldId id="259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30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286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3" r:id="rId43"/>
    <p:sldId id="304" r:id="rId44"/>
    <p:sldId id="26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74"/>
    <p:restoredTop sz="69991"/>
  </p:normalViewPr>
  <p:slideViewPr>
    <p:cSldViewPr snapToGrid="0" snapToObjects="1">
      <p:cViewPr>
        <p:scale>
          <a:sx n="120" d="100"/>
          <a:sy n="120" d="100"/>
        </p:scale>
        <p:origin x="2672" y="45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66305-F96E-6A4C-B719-078E0F40CFBF}" type="datetimeFigureOut">
              <a:rPr lang="en-US" smtClean="0"/>
              <a:t>8/13/17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37611-915D-AB46-9D6E-84A325ED9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92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hyperlink" Target="https://developer.apple.com/documentation/healthkit/hkobjecttype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Relationship Id="rId3" Type="http://schemas.openxmlformats.org/officeDocument/2006/relationships/hyperlink" Target="https://developer.apple.com/documentation/healthkit/hkquantity" TargetMode="Externa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documentation/healthkit/hkobjecttype" TargetMode="External"/><Relationship Id="rId4" Type="http://schemas.openxmlformats.org/officeDocument/2006/relationships/hyperlink" Target="https://developer.apple.com/documentation/healthkit/hkactivitysummary" TargetMode="External"/><Relationship Id="rId5" Type="http://schemas.openxmlformats.org/officeDocument/2006/relationships/hyperlink" Target="https://developer.apple.com/documentation/healthkit/hkobjecttype/1615319-activitysummarytyp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Hello and Welcome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How is sounds</a:t>
            </a:r>
            <a:r>
              <a:rPr lang="en-US" baseline="0" dirty="0" smtClean="0"/>
              <a:t> in the back?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playing along, pull down the app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28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Main interface to </a:t>
            </a:r>
            <a:r>
              <a:rPr lang="en-US" baseline="0" dirty="0" err="1" smtClean="0"/>
              <a:t>HealthKit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Check for support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Instantiate </a:t>
            </a:r>
            <a:r>
              <a:rPr lang="mr-IN" baseline="0" dirty="0" smtClean="0"/>
              <a:t>–</a:t>
            </a:r>
            <a:r>
              <a:rPr lang="en-US" baseline="0" dirty="0" smtClean="0"/>
              <a:t> Apple </a:t>
            </a:r>
            <a:r>
              <a:rPr lang="en-US" baseline="0" dirty="0" err="1" smtClean="0"/>
              <a:t>recomends</a:t>
            </a:r>
            <a:r>
              <a:rPr lang="en-US" baseline="0" dirty="0" smtClean="0"/>
              <a:t> one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Request granular authorization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82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Used to describe data type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Charactersics</a:t>
            </a:r>
            <a:r>
              <a:rPr lang="en-US" baseline="0" dirty="0" smtClean="0"/>
              <a:t> don’t change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Activity summary is the rings on Apple watch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Sample types have start,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48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dirty="0" err="1" smtClean="0">
                <a:effectLst/>
              </a:rPr>
              <a:t>HKCharacteristicType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is a concrete subclass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HKObjectType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uses characteristic types to represent data that does not typically change over time. Unlike the other object types, characteristic types cannot be used to create new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objects. Instead, users must enter and edit their characteristic data using the Health app. Characteristic types are used only when asking for permission to read data from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18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 smtClean="0"/>
              <a:t>Examples:</a:t>
            </a:r>
          </a:p>
          <a:p>
            <a:r>
              <a:rPr lang="en-US" dirty="0" smtClean="0"/>
              <a:t>In Bed/Asleep/Awake</a:t>
            </a:r>
          </a:p>
          <a:p>
            <a:r>
              <a:rPr lang="en-US" dirty="0" smtClean="0"/>
              <a:t>120/80 Blood Pressure</a:t>
            </a:r>
          </a:p>
          <a:p>
            <a:r>
              <a:rPr lang="en-US" dirty="0" smtClean="0"/>
              <a:t>1,000 Steps between 7:45 and 9:00</a:t>
            </a:r>
          </a:p>
          <a:p>
            <a:r>
              <a:rPr lang="en-US" dirty="0" smtClean="0"/>
              <a:t>Basketball </a:t>
            </a:r>
            <a:r>
              <a:rPr lang="en-US" dirty="0" err="1" smtClean="0"/>
              <a:t>beteween</a:t>
            </a:r>
            <a:r>
              <a:rPr lang="en-US" dirty="0" smtClean="0"/>
              <a:t> 10:30 and 12:30</a:t>
            </a:r>
          </a:p>
          <a:p>
            <a:r>
              <a:rPr lang="en-US" dirty="0" smtClean="0"/>
              <a:t>Clinical Document Architecture (XML)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34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dirty="0" smtClean="0"/>
              <a:t> Type, Start, End</a:t>
            </a:r>
          </a:p>
          <a:p>
            <a:r>
              <a:rPr lang="en-US" dirty="0" smtClean="0"/>
              <a:t>Saved in </a:t>
            </a:r>
            <a:r>
              <a:rPr lang="en-US" dirty="0" err="1" smtClean="0"/>
              <a:t>HealthKitStore</a:t>
            </a:r>
            <a:endParaRPr lang="en-US" dirty="0" smtClean="0"/>
          </a:p>
          <a:p>
            <a:r>
              <a:rPr lang="en-US" dirty="0" err="1" smtClean="0"/>
              <a:t>HKQuantitySample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HKCategorySample</a:t>
            </a:r>
            <a:endParaRPr lang="en-US" dirty="0" smtClean="0"/>
          </a:p>
          <a:p>
            <a:r>
              <a:rPr lang="en-US" dirty="0" err="1" smtClean="0"/>
              <a:t>HKDocumentSample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53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unit class supports most standard SI units (meters, seconds, and grams), SI units with prefixes (centimeters, milliseconds and kilograms) and equivalent non-SI units (feet, minutes, and pounds).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supports creating complex units by mathematically combining existing units.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use units when working with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quantities. Quantities store both the value (as a double data type) and its corresponding unit. You can then request the value from the quantity in any compatible units. For more information on working with quantities, see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HKQuantity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www.natashatherobot.com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-units/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5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quantity objects to store numerical data. Quantities store a value for a given unit. You can request the value in any compatible units. For example, if you can create a length property in feet, you can then request the value in meters. The quantity object automatically converts its value to the requested units, as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7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7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dirty="0" err="1" smtClean="0">
                <a:effectLst/>
              </a:rPr>
              <a:t>HKActivitySummaryType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is a concrete subclass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HKObjectType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class. Use activity summary type objects when requesting permission to read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HKActivitySummary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objects from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store. To create an activity summary type, use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activitySummaryType()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convenience method.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85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HKAnchoredObjectQuery</a:t>
            </a:r>
            <a:r>
              <a:rPr lang="en-US" dirty="0" smtClean="0"/>
              <a:t> - Get only  </a:t>
            </a:r>
            <a:r>
              <a:rPr lang="en-US" b="1" dirty="0" smtClean="0"/>
              <a:t>new samples</a:t>
            </a:r>
          </a:p>
          <a:p>
            <a:r>
              <a:rPr lang="en-US" dirty="0" err="1" smtClean="0"/>
              <a:t>HKCorrelationQuery</a:t>
            </a:r>
            <a:r>
              <a:rPr lang="en-US" dirty="0" smtClean="0"/>
              <a:t> - Query </a:t>
            </a:r>
            <a:r>
              <a:rPr lang="en-US" b="1" dirty="0" smtClean="0"/>
              <a:t>correlated samples</a:t>
            </a:r>
          </a:p>
          <a:p>
            <a:r>
              <a:rPr lang="en-US" dirty="0" err="1" smtClean="0"/>
              <a:t>HKObserverQuery</a:t>
            </a:r>
            <a:r>
              <a:rPr lang="en-US" dirty="0" smtClean="0"/>
              <a:t> - </a:t>
            </a:r>
            <a:r>
              <a:rPr lang="en-US" b="1" dirty="0" smtClean="0"/>
              <a:t>Callback </a:t>
            </a:r>
            <a:r>
              <a:rPr lang="en-US" dirty="0" smtClean="0"/>
              <a:t>for </a:t>
            </a:r>
            <a:r>
              <a:rPr lang="en-US" b="1" dirty="0" smtClean="0"/>
              <a:t>new samples </a:t>
            </a:r>
            <a:r>
              <a:rPr lang="mr-IN" dirty="0" smtClean="0"/>
              <a:t>–</a:t>
            </a:r>
            <a:r>
              <a:rPr lang="en-US" dirty="0" smtClean="0"/>
              <a:t> also in background</a:t>
            </a:r>
          </a:p>
          <a:p>
            <a:r>
              <a:rPr lang="en-US" dirty="0" err="1" smtClean="0"/>
              <a:t>HKSampleQuery</a:t>
            </a:r>
            <a:r>
              <a:rPr lang="en-US" dirty="0" smtClean="0"/>
              <a:t> - Query for </a:t>
            </a:r>
            <a:r>
              <a:rPr lang="en-US" b="1" dirty="0" smtClean="0"/>
              <a:t>sample data</a:t>
            </a:r>
          </a:p>
          <a:p>
            <a:r>
              <a:rPr lang="en-US" dirty="0" err="1" smtClean="0"/>
              <a:t>HKSourceQuery</a:t>
            </a:r>
            <a:r>
              <a:rPr lang="en-US" dirty="0" smtClean="0"/>
              <a:t> - Sources (</a:t>
            </a:r>
            <a:r>
              <a:rPr lang="en-US" b="1" dirty="0" smtClean="0"/>
              <a:t>apps and devices</a:t>
            </a:r>
            <a:r>
              <a:rPr lang="en-US" dirty="0" smtClean="0"/>
              <a:t>) of sample type</a:t>
            </a:r>
          </a:p>
          <a:p>
            <a:r>
              <a:rPr lang="en-US" dirty="0" err="1" smtClean="0"/>
              <a:t>HKStatisticsQuery</a:t>
            </a:r>
            <a:r>
              <a:rPr lang="en-US" dirty="0" smtClean="0"/>
              <a:t> - </a:t>
            </a:r>
            <a:r>
              <a:rPr lang="en-US" b="1" dirty="0" smtClean="0"/>
              <a:t>Aggregating </a:t>
            </a:r>
            <a:r>
              <a:rPr lang="en-US" dirty="0" smtClean="0"/>
              <a:t>(</a:t>
            </a:r>
            <a:r>
              <a:rPr lang="en-US" dirty="0" err="1" smtClean="0"/>
              <a:t>avg</a:t>
            </a:r>
            <a:r>
              <a:rPr lang="en-US" dirty="0" smtClean="0"/>
              <a:t>/min/max/sum) of sample type</a:t>
            </a:r>
          </a:p>
          <a:p>
            <a:r>
              <a:rPr lang="en-US" dirty="0" err="1" smtClean="0"/>
              <a:t>HKStatisticsCollectionQuery</a:t>
            </a:r>
            <a:r>
              <a:rPr lang="en-US" dirty="0" smtClean="0"/>
              <a:t> - Aggregations with </a:t>
            </a:r>
            <a:r>
              <a:rPr lang="en-US" b="1" dirty="0" smtClean="0"/>
              <a:t>time interval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57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Igor Kantor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Work</a:t>
            </a:r>
            <a:r>
              <a:rPr lang="en-US" baseline="0" dirty="0" smtClean="0"/>
              <a:t> at DaVita, Mobile Community of Excellence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Patient Engagement and other apps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Certification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Denver for 4 years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46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81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developer.apple.com</a:t>
            </a:r>
            <a:r>
              <a:rPr lang="en-US" dirty="0" smtClean="0"/>
              <a:t>/documentation/</a:t>
            </a:r>
            <a:r>
              <a:rPr lang="en-US" dirty="0" err="1" smtClean="0"/>
              <a:t>healthkit</a:t>
            </a:r>
            <a:r>
              <a:rPr lang="en-US" dirty="0" smtClean="0"/>
              <a:t>/</a:t>
            </a:r>
            <a:r>
              <a:rPr lang="en-US" dirty="0" err="1" smtClean="0"/>
              <a:t>hkstatisticscollectionquery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developer.apple.com</a:t>
            </a:r>
            <a:r>
              <a:rPr lang="en-US" dirty="0" smtClean="0"/>
              <a:t>/documentation/</a:t>
            </a:r>
            <a:r>
              <a:rPr lang="en-US" dirty="0" err="1" smtClean="0"/>
              <a:t>healthkit</a:t>
            </a:r>
            <a:r>
              <a:rPr lang="en-US" dirty="0" smtClean="0"/>
              <a:t>/</a:t>
            </a:r>
            <a:r>
              <a:rPr lang="en-US" dirty="0" err="1" smtClean="0"/>
              <a:t>hkstatisticsquery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55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201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87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HealthKitAdapter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02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9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still not set, check health app, profile icon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Extra slide for Health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59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846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still not set, check health app, profile icon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Extra slide for Health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71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Metadata can only contain string, date or number. So</a:t>
            </a:r>
            <a:r>
              <a:rPr lang="en-US" baseline="0" dirty="0" smtClean="0"/>
              <a:t> only serializing coordinates from </a:t>
            </a:r>
            <a:r>
              <a:rPr lang="en-US" baseline="0" dirty="0" err="1" smtClean="0"/>
              <a:t>CLLocation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11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We</a:t>
            </a:r>
            <a:r>
              <a:rPr lang="en-US" baseline="0" dirty="0" smtClean="0"/>
              <a:t> are in Colorado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Beautiful </a:t>
            </a:r>
            <a:r>
              <a:rPr lang="en-US" baseline="0" dirty="0" smtClean="0"/>
              <a:t>mountains, check them out if you have time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57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 location is Bay Area, if you want to use</a:t>
            </a:r>
            <a:r>
              <a:rPr lang="en-US" baseline="0" dirty="0" smtClean="0"/>
              <a:t> simulator, pick </a:t>
            </a:r>
            <a:r>
              <a:rPr lang="en-US" baseline="0" dirty="0" err="1" smtClean="0"/>
              <a:t>denver</a:t>
            </a:r>
            <a:r>
              <a:rPr lang="en-US" baseline="0" dirty="0" smtClean="0"/>
              <a:t> from list</a:t>
            </a:r>
          </a:p>
          <a:p>
            <a:r>
              <a:rPr lang="en-US" baseline="0" dirty="0" smtClean="0"/>
              <a:t>On device, should be more scattered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133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964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Was easy to work with</a:t>
            </a:r>
          </a:p>
          <a:p>
            <a:endParaRPr lang="en-US" dirty="0" smtClean="0"/>
          </a:p>
          <a:p>
            <a:r>
              <a:rPr lang="en-US" dirty="0" smtClean="0"/>
              <a:t>Research kit also has bar charts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625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GPX with mountain drive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932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AsthmaBuddy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374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passed in 1996, and among other things, outlines the requirements for the management of, storage and transmission of protected health information (PHI) in both physical and digital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78664-4718-B443-A92E-23547F3E4C6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96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804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Covered Entities Include:</a:t>
            </a:r>
          </a:p>
          <a:p>
            <a:pPr lvl="1"/>
            <a:r>
              <a:rPr lang="en-US" dirty="0" smtClean="0"/>
              <a:t>Doctor’s office, dental offices, clinics, psychologists,</a:t>
            </a:r>
          </a:p>
          <a:p>
            <a:pPr lvl="1"/>
            <a:r>
              <a:rPr lang="en-US" dirty="0" smtClean="0"/>
              <a:t>Nursing home, pharmacy, hospital or home healthcare agency</a:t>
            </a:r>
          </a:p>
          <a:p>
            <a:pPr lvl="1"/>
            <a:r>
              <a:rPr lang="en-US" dirty="0" smtClean="0"/>
              <a:t>Health plans, insurance companies, HMOs</a:t>
            </a:r>
          </a:p>
          <a:p>
            <a:pPr lvl="1"/>
            <a:r>
              <a:rPr lang="en-US" dirty="0" smtClean="0"/>
              <a:t>Government programs that pay for healthcare</a:t>
            </a:r>
          </a:p>
          <a:p>
            <a:pPr lvl="1"/>
            <a:r>
              <a:rPr lang="en-US" dirty="0" smtClean="0"/>
              <a:t>Health clearing houses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78664-4718-B443-A92E-23547F3E4C6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582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can pay these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78664-4718-B443-A92E-23547F3E4C6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163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Hosting</a:t>
            </a:r>
          </a:p>
          <a:p>
            <a:r>
              <a:rPr lang="en-US" dirty="0" smtClean="0"/>
              <a:t>Network and application security </a:t>
            </a:r>
          </a:p>
          <a:p>
            <a:r>
              <a:rPr lang="en-US" dirty="0" smtClean="0"/>
              <a:t>High-Availability and Redundancy</a:t>
            </a:r>
          </a:p>
          <a:p>
            <a:r>
              <a:rPr lang="en-US" dirty="0" smtClean="0"/>
              <a:t>PaaS</a:t>
            </a:r>
          </a:p>
          <a:p>
            <a:pPr lvl="1"/>
            <a:r>
              <a:rPr lang="en-US" dirty="0" err="1" smtClean="0"/>
              <a:t>TrueValut</a:t>
            </a:r>
            <a:endParaRPr lang="en-US" dirty="0" smtClean="0"/>
          </a:p>
          <a:p>
            <a:pPr lvl="1"/>
            <a:r>
              <a:rPr lang="en-US" dirty="0" smtClean="0"/>
              <a:t>AWS?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78664-4718-B443-A92E-23547F3E4C6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Gold rush played a part in getting people here starting in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1859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64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TB was top killer</a:t>
            </a:r>
            <a:r>
              <a:rPr lang="en-US" baseline="0" dirty="0" smtClean="0"/>
              <a:t> of Americans in late 1800s and early 1900s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/>
              <a:t>No</a:t>
            </a:r>
            <a:r>
              <a:rPr lang="en-US" baseline="0" dirty="0" smtClean="0"/>
              <a:t> cure at the time, so healthcare providers urged people to head out of cities to places like Colorado </a:t>
            </a:r>
          </a:p>
          <a:p>
            <a:pPr marL="171450" indent="-171450">
              <a:buFontTx/>
              <a:buChar char="-"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1880s and 1890s, it is estimated that one-third of the people living in Colorado Springs had tuberculosis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one estimate, 60 percent of the state’s population in 1925 came to Colorado because of TB. 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Fortunately</a:t>
            </a:r>
            <a:r>
              <a:rPr lang="en-US" baseline="0" dirty="0" smtClean="0"/>
              <a:t> a cure was developed during WW II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52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Fortunately</a:t>
            </a:r>
            <a:r>
              <a:rPr lang="en-US" baseline="0" dirty="0" smtClean="0"/>
              <a:t> we have come a long way in both treatment of disease and wellness monitoring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Apple introduced </a:t>
            </a:r>
            <a:r>
              <a:rPr lang="en-US" baseline="0" dirty="0" err="1" smtClean="0"/>
              <a:t>HealthKit</a:t>
            </a:r>
            <a:r>
              <a:rPr lang="en-US" baseline="0" dirty="0" smtClean="0"/>
              <a:t> in 2014 with iOS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45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Data store and set of service</a:t>
            </a:r>
            <a:r>
              <a:rPr lang="en-US" baseline="0" dirty="0" smtClean="0"/>
              <a:t>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On device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Protected behind Apple’s authorization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Allows for broad range of apps and devices to share/update data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6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54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Nice use of generic types</a:t>
            </a:r>
          </a:p>
          <a:p>
            <a:r>
              <a:rPr lang="en-US" baseline="0" dirty="0" smtClean="0"/>
              <a:t>- Represent variety of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6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33BC-09A1-7848-82E4-7633B2C6ADE8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360iDev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0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39E9-BED1-4440-83F9-89F26496FFF2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7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8274-270A-364D-8BEB-47304777A092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2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5D60E-9C9F-9443-9766-2F65EC60E1C2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471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2AE6-B96F-484D-ADF6-BE3DAACFFD8E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56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8FCB8-572C-FA47-ACF9-0F9AD6F587B0}" type="datetime1">
              <a:rPr lang="en-US" smtClean="0"/>
              <a:t>8/13/17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6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F5D6-7443-7042-99C7-E3FA9A7D8413}" type="datetime1">
              <a:rPr lang="en-US" smtClean="0"/>
              <a:t>8/13/17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0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9900F-FECF-2344-99EE-E6E782A4DD8C}" type="datetime1">
              <a:rPr lang="en-US" smtClean="0"/>
              <a:t>8/13/17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62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4544-08B0-3D48-9D89-323D3D8E814B}" type="datetime1">
              <a:rPr lang="en-US" smtClean="0"/>
              <a:t>8/13/17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71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15E0-187D-3647-9180-00176B399707}" type="datetime1">
              <a:rPr lang="en-US" smtClean="0"/>
              <a:t>8/13/17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15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A0034-4821-624C-8F07-8E52B2D89619}" type="datetime1">
              <a:rPr lang="en-US" smtClean="0"/>
              <a:t>8/13/17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5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5982F-3A85-D942-80B9-CA0AF83FB5F5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hyperlink" Target="http://careers.davita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Are You Fit for </a:t>
            </a:r>
            <a:r>
              <a:rPr lang="en-US" dirty="0" err="1" smtClean="0"/>
              <a:t>HealthKit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78884"/>
          </a:xfrm>
        </p:spPr>
        <p:txBody>
          <a:bodyPr>
            <a:normAutofit/>
          </a:bodyPr>
          <a:lstStyle/>
          <a:p>
            <a:r>
              <a:rPr lang="en-US" dirty="0" smtClean="0"/>
              <a:t>Igor Kantor</a:t>
            </a:r>
          </a:p>
          <a:p>
            <a:r>
              <a:rPr lang="en-US" dirty="0" smtClean="0"/>
              <a:t>360iDev 2017</a:t>
            </a:r>
          </a:p>
          <a:p>
            <a:endParaRPr lang="en-US" dirty="0" smtClean="0"/>
          </a:p>
          <a:p>
            <a:r>
              <a:rPr lang="en-US" b="1" dirty="0" smtClean="0"/>
              <a:t>Demo App:</a:t>
            </a:r>
          </a:p>
          <a:p>
            <a:r>
              <a:rPr lang="en-US" b="1" dirty="0" smtClean="0"/>
              <a:t>https</a:t>
            </a:r>
            <a:r>
              <a:rPr lang="en-US" b="1" dirty="0"/>
              <a:t>://</a:t>
            </a:r>
            <a:r>
              <a:rPr lang="en-US" b="1" dirty="0" err="1" smtClean="0"/>
              <a:t>github.com</a:t>
            </a:r>
            <a:r>
              <a:rPr lang="en-US" b="1" dirty="0" smtClean="0"/>
              <a:t>/</a:t>
            </a:r>
            <a:r>
              <a:rPr lang="en-US" b="1" dirty="0" err="1" smtClean="0"/>
              <a:t>Iiiggs</a:t>
            </a:r>
            <a:r>
              <a:rPr lang="en-US" b="1" dirty="0" smtClean="0"/>
              <a:t>/</a:t>
            </a:r>
            <a:r>
              <a:rPr lang="en-US" b="1" dirty="0" err="1" smtClean="0"/>
              <a:t>AsthmaBuddy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56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199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HKHealthStore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800" dirty="0">
                <a:solidFill>
                  <a:srgbClr val="C42275"/>
                </a:solidFill>
                <a:latin typeface="Menlo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(</a:t>
            </a:r>
            <a:r>
              <a:rPr lang="en-US" sz="2800" dirty="0" err="1">
                <a:solidFill>
                  <a:srgbClr val="6122AE"/>
                </a:solidFill>
                <a:latin typeface="Menlo" charset="0"/>
              </a:rPr>
              <a:t>HKHealthStore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800" b="1" dirty="0" err="1">
                <a:solidFill>
                  <a:srgbClr val="3E1E81"/>
                </a:solidFill>
                <a:latin typeface="Menlo" charset="0"/>
              </a:rPr>
              <a:t>isHealthDataAvailable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()) {</a:t>
            </a:r>
            <a:endParaRPr lang="en-US" sz="2800" dirty="0">
              <a:solidFill>
                <a:srgbClr val="3E1E81"/>
              </a:solidFill>
              <a:latin typeface="Menlo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   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8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healthStore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800" b="1" dirty="0" err="1">
                <a:solidFill>
                  <a:srgbClr val="6122AE"/>
                </a:solidFill>
                <a:latin typeface="Menlo" charset="0"/>
              </a:rPr>
              <a:t>HKHealthStore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   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healthStore.</a:t>
            </a:r>
            <a:r>
              <a:rPr lang="en-US" sz="2800" b="1" dirty="0" err="1">
                <a:solidFill>
                  <a:srgbClr val="3E1E81"/>
                </a:solidFill>
                <a:latin typeface="Menlo" charset="0"/>
              </a:rPr>
              <a:t>requestAuthorization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</a:t>
            </a:r>
            <a:endParaRPr lang="en-US" sz="2800" dirty="0">
              <a:solidFill>
                <a:srgbClr val="3E1E81"/>
              </a:solidFill>
              <a:latin typeface="Menlo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      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toShare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800" dirty="0">
                <a:solidFill>
                  <a:srgbClr val="539AA4"/>
                </a:solidFill>
                <a:latin typeface="Menlo" charset="0"/>
              </a:rPr>
              <a:t>types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       read: </a:t>
            </a:r>
            <a:r>
              <a:rPr lang="en-US" sz="2800" dirty="0">
                <a:solidFill>
                  <a:srgbClr val="539AA4"/>
                </a:solidFill>
                <a:latin typeface="Menlo" charset="0"/>
              </a:rPr>
              <a:t>types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       {</a:t>
            </a:r>
            <a:r>
              <a:rPr lang="en-US" sz="2800" dirty="0">
                <a:solidFill>
                  <a:srgbClr val="C42275"/>
                </a:solidFill>
                <a:latin typeface="Menlo" charset="0"/>
              </a:rPr>
              <a:t>_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2800" dirty="0">
                <a:solidFill>
                  <a:srgbClr val="C42275"/>
                </a:solidFill>
                <a:latin typeface="Menlo" charset="0"/>
              </a:rPr>
              <a:t>_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C42275"/>
                </a:solidFill>
                <a:latin typeface="Menlo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3E1E81"/>
                </a:solidFill>
                <a:latin typeface="Menlo" charset="0"/>
              </a:rPr>
              <a:t>print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800" dirty="0">
                <a:solidFill>
                  <a:srgbClr val="C81B13"/>
                </a:solidFill>
                <a:latin typeface="Menlo" charset="0"/>
              </a:rPr>
              <a:t>"check response"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)}</a:t>
            </a:r>
            <a:endParaRPr lang="en-US" sz="2800" dirty="0">
              <a:solidFill>
                <a:srgbClr val="C81B13"/>
              </a:solidFill>
              <a:latin typeface="Menlo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}</a:t>
            </a:r>
            <a:endParaRPr lang="en-US" sz="28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53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 smtClean="0">
                <a:solidFill>
                  <a:srgbClr val="1E9421"/>
                </a:solidFill>
                <a:latin typeface="Menlo" charset="0"/>
              </a:rPr>
              <a:t>HKObjectType</a:t>
            </a:r>
            <a:r>
              <a:rPr lang="en-US" sz="3600" dirty="0" smtClean="0">
                <a:solidFill>
                  <a:srgbClr val="1E9421"/>
                </a:solidFill>
                <a:latin typeface="Menlo" charset="0"/>
              </a:rPr>
              <a:t> 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dobType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characteristicType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 smtClean="0">
                <a:solidFill>
                  <a:srgbClr val="703DAA"/>
                </a:solidFill>
                <a:latin typeface="Menlo" charset="0"/>
              </a:rPr>
              <a:t>HKCharacteristicTypeIdentifier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 smtClean="0">
                <a:solidFill>
                  <a:srgbClr val="703DAA"/>
                </a:solidFill>
                <a:latin typeface="Menlo" charset="0"/>
              </a:rPr>
              <a:t>dateOfBirth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activitySummaryType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activitySummaryType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inhalerUsageType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quantityType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HKQuantityTypeIdentifier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inhalerUsage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44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HKCharacteristicType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genderType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 smtClean="0">
                <a:solidFill>
                  <a:srgbClr val="3E1E81"/>
                </a:solidFill>
                <a:latin typeface="Menlo" charset="0"/>
              </a:rPr>
              <a:t>characteristicType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 smtClean="0">
                <a:solidFill>
                  <a:srgbClr val="703DAA"/>
                </a:solidFill>
                <a:latin typeface="Menlo" charset="0"/>
              </a:rPr>
              <a:t>HKCharacteristicTypeIdentifier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 smtClean="0">
                <a:solidFill>
                  <a:srgbClr val="703DAA"/>
                </a:solidFill>
                <a:latin typeface="Menlo" charset="0"/>
              </a:rPr>
              <a:t>biologicalSex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 smtClean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bloodType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characteristicType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HKCharacteristicTypeIdentifier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703DAA"/>
                </a:solidFill>
                <a:latin typeface="Menlo" charset="0"/>
              </a:rPr>
              <a:t>bloodType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dobType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 smtClean="0">
                <a:solidFill>
                  <a:srgbClr val="3E1E81"/>
                </a:solidFill>
                <a:latin typeface="Menlo" charset="0"/>
              </a:rPr>
              <a:t>characteristicType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 smtClean="0">
                <a:solidFill>
                  <a:srgbClr val="703DAA"/>
                </a:solidFill>
                <a:latin typeface="Menlo" charset="0"/>
              </a:rPr>
              <a:t>HKCharacteristicTypeIdentifier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 smtClean="0">
                <a:solidFill>
                  <a:srgbClr val="703DAA"/>
                </a:solidFill>
                <a:latin typeface="Menlo" charset="0"/>
              </a:rPr>
              <a:t>dateOfBirth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5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268132" y="1825625"/>
            <a:ext cx="66035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-9346"/>
            <a:ext cx="12192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HKSampleType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categoryType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categoryType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HKCategoryTypeIdentifier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703DAA"/>
                </a:solidFill>
                <a:latin typeface="Menlo" charset="0"/>
              </a:rPr>
              <a:t>sleepAnalysis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correlationType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correlationType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HKCorrelationTypeIdentifier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703DAA"/>
                </a:solidFill>
                <a:latin typeface="Menlo" charset="0"/>
              </a:rPr>
              <a:t>bloodPressure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quantityType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quantityType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HKQuantityTypeIdentifier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703DAA"/>
                </a:solidFill>
                <a:latin typeface="Menlo" charset="0"/>
              </a:rPr>
              <a:t>stepCount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HKSample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tenThousandSteps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HKQuantity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unit: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count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0435FF"/>
                </a:solidFill>
                <a:latin typeface="Menlo" charset="0"/>
              </a:rPr>
              <a:t>10_000.0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stepsSample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b="1" dirty="0" err="1">
                <a:solidFill>
                  <a:srgbClr val="6122AE"/>
                </a:solidFill>
                <a:latin typeface="Menlo" charset="0"/>
              </a:rPr>
              <a:t>HKQuantitySample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type: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quantityType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quantity: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tenThousandSteps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start: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startDate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end: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endDate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healthStore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save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stepsSample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{ (success, error)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3E1E81"/>
                </a:solidFill>
                <a:latin typeface="Menlo" charset="0"/>
              </a:rPr>
              <a:t>print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>
                <a:solidFill>
                  <a:srgbClr val="C81B13"/>
                </a:solidFill>
                <a:latin typeface="Menlo" charset="0"/>
              </a:rPr>
              <a:t>"check success"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 }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76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HKUnit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gramUnit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gram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meterUnit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meter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kiloMeterUnit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meter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(with: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HKMetricPrefix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kilo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hourUnit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hour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1E9421"/>
                </a:solidFill>
                <a:latin typeface="Menlo" charset="0"/>
              </a:rPr>
              <a:t>// complex unit</a:t>
            </a: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deciliter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liter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(with: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HKMetricPrefix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deci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decilitersPerHour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deciliter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unitDivided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(by: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hourUnit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89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974237" y="2712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 smtClean="0">
                <a:solidFill>
                  <a:srgbClr val="1E9421"/>
                </a:solidFill>
                <a:latin typeface="Menlo" charset="0"/>
              </a:rPr>
              <a:t>HKQuantity</a:t>
            </a:r>
            <a:endParaRPr lang="en-US" sz="3600" b="1" dirty="0" smtClean="0">
              <a:solidFill>
                <a:srgbClr val="1E9421"/>
              </a:solidFill>
              <a:latin typeface="Menlo" charset="0"/>
            </a:endParaRPr>
          </a:p>
          <a:p>
            <a:endParaRPr lang="en-US" dirty="0">
              <a:solidFill>
                <a:srgbClr val="1E9421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twoGrams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HKQuantity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 smtClean="0">
                <a:solidFill>
                  <a:srgbClr val="539AA4"/>
                </a:solidFill>
                <a:latin typeface="Menlo" charset="0"/>
              </a:rPr>
              <a:t>gramUnit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,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smtClean="0">
                <a:solidFill>
                  <a:srgbClr val="0435FF"/>
                </a:solidFill>
                <a:latin typeface="Menlo" charset="0"/>
              </a:rPr>
              <a:t>2.0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)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threeMeters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HKQuantity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 smtClean="0">
                <a:solidFill>
                  <a:srgbClr val="539AA4"/>
                </a:solidFill>
                <a:latin typeface="Menlo" charset="0"/>
              </a:rPr>
              <a:t>meterUnit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, 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smtClean="0">
                <a:solidFill>
                  <a:srgbClr val="0435FF"/>
                </a:solidFill>
                <a:latin typeface="Menlo" charset="0"/>
              </a:rPr>
              <a:t>3.0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)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fiveKilometers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HKQuantity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unit: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kiloMeterUnit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smtClean="0">
                <a:solidFill>
                  <a:srgbClr val="0435FF"/>
                </a:solidFill>
                <a:latin typeface="Menlo" charset="0"/>
              </a:rPr>
              <a:t>5.0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)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HKQuantity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 Conversion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feetIn5K =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fiveKilometers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for: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foot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stonesIn2Grams =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twoGrams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for: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stone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4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6647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 smtClean="0">
                <a:solidFill>
                  <a:srgbClr val="1E9421"/>
                </a:solidFill>
                <a:latin typeface="Menlo" charset="0"/>
              </a:rPr>
              <a:t>HKWorkout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workout1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HKWorkout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activityType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.</a:t>
            </a:r>
            <a:r>
              <a:rPr lang="en-US" sz="2400" b="1" dirty="0">
                <a:solidFill>
                  <a:srgbClr val="3E1E81"/>
                </a:solidFill>
                <a:latin typeface="Menlo" charset="0"/>
              </a:rPr>
              <a:t>basketball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start: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startDate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end: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endDate</a:t>
            </a:r>
            <a:endParaRPr lang="en-US" sz="2400" b="1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workout2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HKWorkout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activityType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.</a:t>
            </a:r>
            <a:r>
              <a:rPr lang="en-US" sz="2400" dirty="0">
                <a:solidFill>
                  <a:srgbClr val="3E1E81"/>
                </a:solidFill>
                <a:latin typeface="Menlo" charset="0"/>
              </a:rPr>
              <a:t>cycling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start: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startDate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end: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endDate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workoutEvents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totalEnergyBurned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b="1" dirty="0" err="1">
                <a:solidFill>
                  <a:srgbClr val="000000"/>
                </a:solidFill>
                <a:latin typeface="Menlo" charset="0"/>
              </a:rPr>
              <a:t>totalDistance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fiveKilometers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metadata: </a:t>
            </a:r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)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41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1999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HKQuery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 Types</a:t>
            </a: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AnchoredObject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Correlation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Observer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Sample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Source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Statistics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StatisticsCollection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>
              <a:solidFill>
                <a:srgbClr val="6122AE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12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Igor Kantor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58293" cy="4351338"/>
          </a:xfrm>
        </p:spPr>
        <p:txBody>
          <a:bodyPr/>
          <a:lstStyle/>
          <a:p>
            <a:r>
              <a:rPr lang="en-US" dirty="0" smtClean="0"/>
              <a:t>iOS Dev, DaVita, Mobile Community of Excellence</a:t>
            </a:r>
          </a:p>
          <a:p>
            <a:r>
              <a:rPr lang="en-US" dirty="0" smtClean="0"/>
              <a:t>Live in Denver, 4 years</a:t>
            </a:r>
          </a:p>
          <a:p>
            <a:r>
              <a:rPr lang="en-US" dirty="0" smtClean="0"/>
              <a:t>7 </a:t>
            </a:r>
            <a:r>
              <a:rPr lang="en-US" dirty="0" smtClean="0"/>
              <a:t>month-old </a:t>
            </a:r>
            <a:r>
              <a:rPr lang="en-US" dirty="0" smtClean="0"/>
              <a:t>baby </a:t>
            </a:r>
            <a:r>
              <a:rPr lang="en-US" dirty="0" smtClean="0"/>
              <a:t>girl Alexandra -&gt;</a:t>
            </a:r>
            <a:endParaRPr lang="en-US" dirty="0" smtClean="0"/>
          </a:p>
          <a:p>
            <a:r>
              <a:rPr lang="en-US" dirty="0" smtClean="0"/>
              <a:t>Twitter, GitHub: </a:t>
            </a:r>
            <a:r>
              <a:rPr lang="en-US" dirty="0" smtClean="0"/>
              <a:t>@</a:t>
            </a:r>
            <a:r>
              <a:rPr lang="en-US" dirty="0" err="1" smtClean="0"/>
              <a:t>Iiiggs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9" b="34343"/>
          <a:stretch/>
        </p:blipFill>
        <p:spPr>
          <a:xfrm>
            <a:off x="6652810" y="868695"/>
            <a:ext cx="5450710" cy="477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3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 smtClean="0">
                <a:solidFill>
                  <a:srgbClr val="1E9421"/>
                </a:solidFill>
                <a:latin typeface="Menlo" charset="0"/>
              </a:rPr>
              <a:t>HKSampleQuery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runPredicate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HKQuery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predicateForWorkouts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(with: .</a:t>
            </a:r>
            <a:r>
              <a:rPr lang="en-US" sz="2400" dirty="0">
                <a:solidFill>
                  <a:srgbClr val="3E1E81"/>
                </a:solidFill>
                <a:latin typeface="Menlo" charset="0"/>
              </a:rPr>
              <a:t>running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3E1E81"/>
              </a:solidFill>
              <a:latin typeface="Menlo" charset="0"/>
            </a:endParaRP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sampleQuery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HKSampleQuery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sampleType: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workoutType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b="1" dirty="0">
                <a:solidFill>
                  <a:srgbClr val="000000"/>
                </a:solidFill>
                <a:latin typeface="Menlo" charset="0"/>
              </a:rPr>
              <a:t>predicate: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runPredicate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limit: </a:t>
            </a:r>
            <a:r>
              <a:rPr lang="en-US" sz="2400" dirty="0">
                <a:solidFill>
                  <a:srgbClr val="0435FF"/>
                </a:solidFill>
                <a:latin typeface="Menlo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sortDescriptors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{ (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sampleQuery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Menlo" charset="0"/>
              </a:rPr>
              <a:t>samples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error)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3E1E81"/>
                </a:solidFill>
                <a:latin typeface="Menlo" charset="0"/>
              </a:rPr>
              <a:t>print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smtClean="0">
                <a:solidFill>
                  <a:srgbClr val="C81B13"/>
                </a:solidFill>
                <a:latin typeface="Menlo" charset="0"/>
              </a:rPr>
              <a:t>”check error"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)}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87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 smtClean="0">
                <a:solidFill>
                  <a:srgbClr val="1E9421"/>
                </a:solidFill>
                <a:latin typeface="Menlo" charset="0"/>
              </a:rPr>
              <a:t>HKStatisticsCollectionQuery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err="1">
                <a:solidFill>
                  <a:srgbClr val="C42275"/>
                </a:solidFill>
                <a:latin typeface="Menlo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dateComponents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DateComponents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dateComponents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day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>
                <a:solidFill>
                  <a:srgbClr val="0435FF"/>
                </a:solidFill>
                <a:latin typeface="Menlo" charset="0"/>
              </a:rPr>
              <a:t>1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statisticsCollectionQuery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HKStatisticsCollectionQuery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quantityType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stepsType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quantitySamplePredicate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options: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HKStatisticsOptions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703DAA"/>
                </a:solidFill>
                <a:latin typeface="Menlo" charset="0"/>
              </a:rPr>
              <a:t>cumulativeSum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anchorDate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startDate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intervalComponents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dateComponents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98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Missing In </a:t>
            </a:r>
            <a:r>
              <a:rPr lang="en-US" b="1" dirty="0" err="1" smtClean="0"/>
              <a:t>HealthKit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 err="1" smtClean="0"/>
              <a:t>HKQuantity</a:t>
            </a:r>
            <a:r>
              <a:rPr lang="en-US" dirty="0" smtClean="0"/>
              <a:t> math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Data export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Interop </a:t>
            </a:r>
            <a:r>
              <a:rPr lang="en-US" dirty="0" smtClean="0"/>
              <a:t>with </a:t>
            </a:r>
            <a:r>
              <a:rPr lang="en-US" dirty="0" smtClean="0"/>
              <a:t>health </a:t>
            </a:r>
            <a:r>
              <a:rPr lang="en-US" dirty="0" smtClean="0"/>
              <a:t>systems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More </a:t>
            </a:r>
            <a:r>
              <a:rPr lang="en-US" dirty="0" err="1" smtClean="0"/>
              <a:t>HKDocumentSample</a:t>
            </a:r>
            <a:r>
              <a:rPr lang="en-US" dirty="0" smtClean="0"/>
              <a:t>(s)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1" r="24261"/>
          <a:stretch/>
        </p:blipFill>
        <p:spPr>
          <a:xfrm>
            <a:off x="6822559" y="0"/>
            <a:ext cx="5369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6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II. Build </a:t>
            </a:r>
            <a:r>
              <a:rPr lang="en-US" dirty="0" err="1" smtClean="0"/>
              <a:t>AsthmaBuddy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Iiiggs</a:t>
            </a:r>
            <a:r>
              <a:rPr lang="en-US" dirty="0"/>
              <a:t>/</a:t>
            </a:r>
            <a:r>
              <a:rPr lang="en-US" dirty="0" err="1"/>
              <a:t>AsthmaBuddy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0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870944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Ask </a:t>
            </a:r>
            <a:r>
              <a:rPr lang="en-US" dirty="0" smtClean="0"/>
              <a:t>for </a:t>
            </a:r>
            <a:r>
              <a:rPr lang="en-US" dirty="0" smtClean="0"/>
              <a:t>permissions to access </a:t>
            </a:r>
            <a:r>
              <a:rPr lang="en-US" b="1" dirty="0" smtClean="0"/>
              <a:t>characteristics </a:t>
            </a:r>
            <a:r>
              <a:rPr lang="en-US" dirty="0" smtClean="0"/>
              <a:t>+ </a:t>
            </a:r>
            <a:r>
              <a:rPr lang="en-US" b="1" dirty="0" smtClean="0"/>
              <a:t>inhaler usage </a:t>
            </a:r>
            <a:r>
              <a:rPr lang="en-US" dirty="0" smtClean="0"/>
              <a:t>and to write inhaler usage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Retrieve user characteristics: </a:t>
            </a:r>
            <a:r>
              <a:rPr lang="en-US" b="1" dirty="0" smtClean="0"/>
              <a:t>gender </a:t>
            </a:r>
            <a:r>
              <a:rPr lang="en-US" dirty="0" smtClean="0"/>
              <a:t>and </a:t>
            </a:r>
            <a:r>
              <a:rPr lang="en-US" b="1" dirty="0" err="1" smtClean="0"/>
              <a:t>dob</a:t>
            </a: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Insert inhaler usage sample into </a:t>
            </a:r>
            <a:r>
              <a:rPr lang="en-US" dirty="0" err="1" smtClean="0"/>
              <a:t>HealthKit</a:t>
            </a:r>
            <a:endParaRPr lang="en-US" dirty="0" smtClean="0"/>
          </a:p>
          <a:p>
            <a:pPr lvl="1"/>
            <a:r>
              <a:rPr lang="en-US" dirty="0" smtClean="0"/>
              <a:t>Including location metadata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Retrieve inhaler usage</a:t>
            </a:r>
          </a:p>
          <a:p>
            <a:pPr lvl="1"/>
            <a:r>
              <a:rPr lang="en-US" dirty="0" smtClean="0"/>
              <a:t>Visualize on line chart</a:t>
            </a:r>
          </a:p>
          <a:p>
            <a:pPr lvl="1"/>
            <a:r>
              <a:rPr lang="en-US" dirty="0" smtClean="0"/>
              <a:t>Plot on map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6" t="-237" r="9706" b="237"/>
          <a:stretch/>
        </p:blipFill>
        <p:spPr>
          <a:xfrm>
            <a:off x="6814670" y="-74428"/>
            <a:ext cx="5386190" cy="693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8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Config</a:t>
            </a:r>
            <a:r>
              <a:rPr lang="en-US" dirty="0" smtClean="0"/>
              <a:t> and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91940" cy="4351338"/>
          </a:xfrm>
        </p:spPr>
        <p:txBody>
          <a:bodyPr/>
          <a:lstStyle/>
          <a:p>
            <a:r>
              <a:rPr lang="en-US" dirty="0" smtClean="0"/>
              <a:t>Link </a:t>
            </a:r>
            <a:r>
              <a:rPr lang="en-US" dirty="0" err="1" smtClean="0"/>
              <a:t>HealthKit</a:t>
            </a:r>
            <a:r>
              <a:rPr lang="en-US" dirty="0" smtClean="0"/>
              <a:t>/</a:t>
            </a:r>
            <a:r>
              <a:rPr lang="en-US" dirty="0" err="1" smtClean="0"/>
              <a:t>MapKit</a:t>
            </a:r>
            <a:r>
              <a:rPr lang="en-US" dirty="0" smtClean="0"/>
              <a:t>/</a:t>
            </a:r>
            <a:r>
              <a:rPr lang="en-US" dirty="0" err="1" smtClean="0"/>
              <a:t>ResearchKit</a:t>
            </a:r>
            <a:endParaRPr lang="en-US" dirty="0" smtClean="0"/>
          </a:p>
          <a:p>
            <a:r>
              <a:rPr lang="en-US" dirty="0" err="1" smtClean="0"/>
              <a:t>HealthKit</a:t>
            </a:r>
            <a:r>
              <a:rPr lang="en-US" dirty="0"/>
              <a:t> </a:t>
            </a:r>
            <a:r>
              <a:rPr lang="en-US" dirty="0" smtClean="0"/>
              <a:t>in Target’s Capabilities</a:t>
            </a:r>
          </a:p>
          <a:p>
            <a:r>
              <a:rPr lang="en-US" dirty="0" err="1" smtClean="0"/>
              <a:t>Info.plist</a:t>
            </a:r>
            <a:r>
              <a:rPr lang="en-US" dirty="0" smtClean="0"/>
              <a:t> Usage Descriptions </a:t>
            </a:r>
          </a:p>
          <a:p>
            <a:pPr lvl="1"/>
            <a:r>
              <a:rPr lang="en-US" dirty="0" err="1" smtClean="0"/>
              <a:t>HealthKit</a:t>
            </a:r>
            <a:r>
              <a:rPr lang="en-US" dirty="0" smtClean="0"/>
              <a:t> Share</a:t>
            </a:r>
          </a:p>
          <a:p>
            <a:pPr lvl="1"/>
            <a:r>
              <a:rPr lang="en-US" dirty="0" err="1" smtClean="0"/>
              <a:t>HealthKit</a:t>
            </a:r>
            <a:r>
              <a:rPr lang="en-US" dirty="0" smtClean="0"/>
              <a:t> Update </a:t>
            </a:r>
          </a:p>
          <a:p>
            <a:pPr lvl="1"/>
            <a:r>
              <a:rPr lang="en-US" dirty="0" smtClean="0"/>
              <a:t>Location Services - When </a:t>
            </a:r>
            <a:r>
              <a:rPr lang="en-US" dirty="0"/>
              <a:t>I</a:t>
            </a:r>
            <a:r>
              <a:rPr lang="en-US" dirty="0" smtClean="0"/>
              <a:t>n Use</a:t>
            </a:r>
          </a:p>
          <a:p>
            <a:r>
              <a:rPr lang="en-US" dirty="0" smtClean="0"/>
              <a:t>Basic Navigation Using Two Embedded View Controllers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25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728" y="-377254"/>
            <a:ext cx="4981076" cy="807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Wrap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HealthKit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 in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HealthKitAdapter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    </a:t>
            </a:r>
          </a:p>
          <a:p>
            <a:endParaRPr lang="en-US" sz="2400" dirty="0" smtClean="0">
              <a:solidFill>
                <a:srgbClr val="C42275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	class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HealthKitAdapter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NSObject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{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	</a:t>
            </a:r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static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sharedInstance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3C828B"/>
                </a:solidFill>
                <a:latin typeface="Menlo" charset="0"/>
              </a:rPr>
              <a:t>HealthKitAdapter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   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	</a:t>
            </a:r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healthKitStore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HKHealthStore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endParaRPr lang="en-US" sz="2400" dirty="0" smtClean="0">
              <a:solidFill>
                <a:srgbClr val="000000"/>
              </a:solidFill>
              <a:effectLst/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}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25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27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// I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. Authorization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       </a:t>
            </a: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typesToShare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: </a:t>
            </a:r>
            <a:r>
              <a:rPr lang="en-US" sz="2400" dirty="0">
                <a:solidFill>
                  <a:srgbClr val="703DAA"/>
                </a:solidFill>
                <a:latin typeface="Menlo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[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inhalerUsageQuantitityType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]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typesToRead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: </a:t>
            </a:r>
            <a:r>
              <a:rPr lang="en-US" sz="2400" dirty="0">
                <a:solidFill>
                  <a:srgbClr val="703DAA"/>
                </a:solidFill>
                <a:latin typeface="Menlo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[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inhalerUsageQuantitityType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</a:t>
            </a:r>
            <a:endParaRPr lang="en-U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539AA4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539AA4"/>
                </a:solidFill>
                <a:latin typeface="Menlo" charset="0"/>
              </a:rPr>
              <a:t>dobCharacteristicType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</a:t>
            </a:r>
            <a:endParaRPr lang="en-U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539AA4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539AA4"/>
                </a:solidFill>
                <a:latin typeface="Menlo" charset="0"/>
              </a:rPr>
              <a:t>genderCharacteristicType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]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if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HKHealthStore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 smtClean="0">
                <a:solidFill>
                  <a:srgbClr val="3E1E81"/>
                </a:solidFill>
                <a:latin typeface="Menlo" charset="0"/>
              </a:rPr>
              <a:t>isHealthDataAvailable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()){</a:t>
            </a:r>
            <a:endParaRPr lang="en-US" sz="2400" dirty="0">
              <a:solidFill>
                <a:srgbClr val="3E1E81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C42275"/>
                </a:solidFill>
                <a:latin typeface="Menlo" charset="0"/>
              </a:rPr>
              <a:t>self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 smtClean="0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 smtClean="0">
                <a:solidFill>
                  <a:srgbClr val="3E1E81"/>
                </a:solidFill>
                <a:latin typeface="Menlo" charset="0"/>
              </a:rPr>
              <a:t>requestAuthorization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toShare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typesToShare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</a:t>
            </a:r>
            <a:endParaRPr lang="en-U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read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typesToRead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 </a:t>
            </a:r>
            <a:endParaRPr lang="en-U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{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success, error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in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         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3E1E81"/>
                </a:solidFill>
                <a:latin typeface="Menlo" charset="0"/>
              </a:rPr>
              <a:t>print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>
                <a:solidFill>
                  <a:srgbClr val="C81B13"/>
                </a:solidFill>
                <a:latin typeface="Menlo" charset="0"/>
              </a:rPr>
              <a:t>"check success"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     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}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}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7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// II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. Get </a:t>
            </a:r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Characteristics</a:t>
            </a:r>
          </a:p>
          <a:p>
            <a:endParaRPr lang="en-US" sz="2400" dirty="0">
              <a:solidFill>
                <a:srgbClr val="1E9421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do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{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dob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dateOfBirthComponents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().</a:t>
            </a:r>
            <a:r>
              <a:rPr lang="en-US" sz="2400" dirty="0">
                <a:solidFill>
                  <a:srgbClr val="703DAA"/>
                </a:solidFill>
                <a:latin typeface="Menlo" charset="0"/>
              </a:rPr>
              <a:t>date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!</a:t>
            </a:r>
          </a:p>
          <a:p>
            <a:endParaRPr lang="en-U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gender =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biologicalSex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completion(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dob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gender.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biologicalSex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}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{</a:t>
            </a:r>
          </a:p>
          <a:p>
            <a:r>
              <a:rPr lang="en-US" sz="2400" dirty="0" smtClean="0">
                <a:solidFill>
                  <a:srgbClr val="3E1E81"/>
                </a:solidFill>
                <a:latin typeface="Menlo" charset="0"/>
              </a:rPr>
              <a:t>	print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>
                <a:solidFill>
                  <a:srgbClr val="C81B13"/>
                </a:solidFill>
                <a:latin typeface="Menlo" charset="0"/>
              </a:rPr>
              <a:t>"Error"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}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37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250" y="-193016"/>
            <a:ext cx="4439964" cy="749887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3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532" y="0"/>
            <a:ext cx="13716000" cy="6858000"/>
          </a:xfrm>
        </p:spPr>
      </p:pic>
    </p:spTree>
    <p:extLst>
      <p:ext uri="{BB962C8B-B14F-4D97-AF65-F5344CB8AC3E}">
        <p14:creationId xmlns:p14="http://schemas.microsoft.com/office/powerpoint/2010/main" val="84283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36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sz="3600" dirty="0">
                <a:solidFill>
                  <a:srgbClr val="000000"/>
                </a:solidFill>
                <a:latin typeface="Menlo" charset="0"/>
              </a:rPr>
              <a:t>         </a:t>
            </a:r>
          </a:p>
          <a:p>
            <a:r>
              <a:rPr lang="is-IS" sz="3600" b="1" dirty="0" smtClean="0">
                <a:solidFill>
                  <a:srgbClr val="1E9421"/>
                </a:solidFill>
                <a:latin typeface="Menlo" charset="0"/>
              </a:rPr>
              <a:t>// III</a:t>
            </a:r>
            <a:r>
              <a:rPr lang="is-IS" sz="3600" b="1" dirty="0">
                <a:solidFill>
                  <a:srgbClr val="1E9421"/>
                </a:solidFill>
                <a:latin typeface="Menlo" charset="0"/>
              </a:rPr>
              <a:t>. Save samples</a:t>
            </a:r>
          </a:p>
          <a:p>
            <a:endParaRPr lang="is-I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sample = </a:t>
            </a:r>
            <a:r>
              <a:rPr lang="is-IS" sz="2400" dirty="0">
                <a:solidFill>
                  <a:srgbClr val="6122AE"/>
                </a:solidFill>
                <a:latin typeface="Menlo" charset="0"/>
              </a:rPr>
              <a:t>HKQuantitySample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               type: </a:t>
            </a:r>
            <a:r>
              <a:rPr lang="is-IS" sz="2400" dirty="0">
                <a:solidFill>
                  <a:srgbClr val="539AA4"/>
                </a:solidFill>
                <a:latin typeface="Menlo" charset="0"/>
              </a:rPr>
              <a:t>inhalerUsageQuantitityType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is-I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               quantity: </a:t>
            </a:r>
            <a:r>
              <a:rPr lang="is-IS" sz="2400" dirty="0">
                <a:solidFill>
                  <a:srgbClr val="539AA4"/>
                </a:solidFill>
                <a:latin typeface="Menlo" charset="0"/>
              </a:rPr>
              <a:t>quantityOne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               start: date,</a:t>
            </a: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               end: date</a:t>
            </a: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           )</a:t>
            </a: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           </a:t>
            </a:r>
          </a:p>
          <a:p>
            <a:r>
              <a:rPr lang="is-IS" sz="2400" dirty="0" smtClean="0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is-IS" sz="2400" dirty="0" smtClean="0">
                <a:solidFill>
                  <a:srgbClr val="3E1E81"/>
                </a:solidFill>
                <a:latin typeface="Menlo" charset="0"/>
              </a:rPr>
              <a:t>save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(sample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) { (success, error) </a:t>
            </a:r>
            <a:r>
              <a:rPr lang="is-IS" sz="2400" dirty="0">
                <a:solidFill>
                  <a:srgbClr val="C42275"/>
                </a:solidFill>
                <a:latin typeface="Menlo" charset="0"/>
              </a:rPr>
              <a:t>in</a:t>
            </a:r>
            <a:endParaRPr lang="is-I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3E1E81"/>
                </a:solidFill>
                <a:latin typeface="Menlo" charset="0"/>
              </a:rPr>
              <a:t>	print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"saved one use to health kit"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is-IS" sz="2400" dirty="0">
              <a:solidFill>
                <a:srgbClr val="C81B13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}</a:t>
            </a:r>
            <a:endParaRPr lang="is-I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84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901" y="-129221"/>
            <a:ext cx="4397434" cy="742704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s-IS" sz="3600" b="1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is-IS" sz="3600" b="1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is-IS" sz="3600" b="1" dirty="0">
                <a:solidFill>
                  <a:srgbClr val="1E9421"/>
                </a:solidFill>
                <a:latin typeface="Menlo" charset="0"/>
              </a:rPr>
              <a:t>III. Save samples with location</a:t>
            </a:r>
          </a:p>
          <a:p>
            <a:r>
              <a:rPr lang="is-IS" dirty="0">
                <a:solidFill>
                  <a:srgbClr val="000000"/>
                </a:solidFill>
                <a:latin typeface="Menlo" charset="0"/>
              </a:rPr>
              <a:t>            </a:t>
            </a:r>
          </a:p>
          <a:p>
            <a:r>
              <a:rPr lang="is-I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coordinateString = 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"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\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(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lat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),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\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(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lon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)"</a:t>
            </a:r>
            <a:endParaRPr lang="is-IS" sz="2400" dirty="0">
              <a:solidFill>
                <a:srgbClr val="000000"/>
              </a:solidFill>
              <a:latin typeface="Menlo" charset="0"/>
            </a:endParaRPr>
          </a:p>
          <a:p>
            <a:endParaRPr lang="is-I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sample = </a:t>
            </a:r>
            <a:r>
              <a:rPr lang="is-IS" sz="2400" dirty="0">
                <a:solidFill>
                  <a:srgbClr val="6122AE"/>
                </a:solidFill>
                <a:latin typeface="Menlo" charset="0"/>
              </a:rPr>
              <a:t>HKQuantitySample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	type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is-IS" sz="2400" dirty="0">
                <a:solidFill>
                  <a:srgbClr val="539AA4"/>
                </a:solidFill>
                <a:latin typeface="Menlo" charset="0"/>
              </a:rPr>
              <a:t>inhalerUsageQuantitityType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is-I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	quantity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is-IS" sz="2400" dirty="0">
                <a:solidFill>
                  <a:srgbClr val="539AA4"/>
                </a:solidFill>
                <a:latin typeface="Menlo" charset="0"/>
              </a:rPr>
              <a:t>quantityOne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	start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 date,</a:t>
            </a: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	end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 date,</a:t>
            </a: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      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metadata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 [</a:t>
            </a:r>
            <a:r>
              <a:rPr lang="is-IS" sz="2400" dirty="0">
                <a:solidFill>
                  <a:srgbClr val="539AA4"/>
                </a:solidFill>
                <a:latin typeface="Menlo" charset="0"/>
              </a:rPr>
              <a:t>usageLocationKey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:coordinateString]</a:t>
            </a: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)</a:t>
            </a:r>
            <a:endParaRPr lang="is-IS" sz="2400" dirty="0">
              <a:solidFill>
                <a:srgbClr val="000000"/>
              </a:solidFill>
              <a:latin typeface="Menlo" charset="0"/>
            </a:endParaRPr>
          </a:p>
          <a:p>
            <a:endParaRPr lang="is-I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is-IS" sz="2400" dirty="0" smtClean="0">
                <a:solidFill>
                  <a:srgbClr val="3E1E81"/>
                </a:solidFill>
                <a:latin typeface="Menlo" charset="0"/>
              </a:rPr>
              <a:t>save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(sample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) { (success, error) </a:t>
            </a:r>
            <a:r>
              <a:rPr lang="is-IS" sz="2400" dirty="0">
                <a:solidFill>
                  <a:srgbClr val="C42275"/>
                </a:solidFill>
                <a:latin typeface="Menlo" charset="0"/>
              </a:rPr>
              <a:t>in</a:t>
            </a:r>
            <a:endParaRPr lang="is-I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3E1E81"/>
                </a:solidFill>
                <a:latin typeface="Menlo" charset="0"/>
              </a:rPr>
              <a:t>	print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"saved one use to health kit, with location"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is-IS" sz="2400" dirty="0">
              <a:solidFill>
                <a:srgbClr val="C81B13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}</a:t>
            </a:r>
            <a:endParaRPr lang="is-I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97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05" y="-171983"/>
            <a:ext cx="4430316" cy="748258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b="1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//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  IV: Get data for chart and </a:t>
            </a:r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map</a:t>
            </a:r>
          </a:p>
          <a:p>
            <a:endParaRPr lang="en-US" dirty="0">
              <a:solidFill>
                <a:srgbClr val="1E9421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query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HKSampleQuery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sampleType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inhalerUsageQuantitityType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predicate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limit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0435FF"/>
                </a:solidFill>
                <a:latin typeface="Menlo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sortDescriptors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 </a:t>
            </a:r>
            <a:endParaRPr lang="en-U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{ 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(query, samples, error)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in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	completion(samples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? [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HKQuantitySample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])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}</a:t>
            </a:r>
          </a:p>
          <a:p>
            <a:endParaRPr lang="en-US" sz="2400" dirty="0" smtClean="0">
              <a:solidFill>
                <a:srgbClr val="C42275"/>
              </a:solidFill>
              <a:latin typeface="Menlo" charset="0"/>
            </a:endParaRPr>
          </a:p>
          <a:p>
            <a:r>
              <a:rPr lang="en-US" sz="2400" dirty="0" err="1" smtClean="0">
                <a:solidFill>
                  <a:srgbClr val="C42275"/>
                </a:solidFill>
                <a:latin typeface="Menlo" charset="0"/>
              </a:rPr>
              <a:t>self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 smtClean="0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 smtClean="0">
                <a:solidFill>
                  <a:srgbClr val="3E1E81"/>
                </a:solidFill>
                <a:latin typeface="Menlo" charset="0"/>
              </a:rPr>
              <a:t>execute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9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ResearchKit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7795" cy="4351338"/>
          </a:xfrm>
        </p:spPr>
        <p:txBody>
          <a:bodyPr/>
          <a:lstStyle/>
          <a:p>
            <a:r>
              <a:rPr lang="en-US" dirty="0" smtClean="0"/>
              <a:t>Line Graph</a:t>
            </a:r>
            <a:endParaRPr lang="en-US" dirty="0" smtClean="0"/>
          </a:p>
          <a:p>
            <a:r>
              <a:rPr lang="en-US" b="1" dirty="0" smtClean="0"/>
              <a:t>Value Range </a:t>
            </a:r>
            <a:r>
              <a:rPr lang="en-US" b="1" dirty="0" err="1" smtClean="0"/>
              <a:t>Datasource</a:t>
            </a:r>
            <a:endParaRPr lang="en-US" dirty="0"/>
          </a:p>
          <a:p>
            <a:pPr lvl="1"/>
            <a:r>
              <a:rPr lang="en-US" dirty="0" smtClean="0"/>
              <a:t>Point for index</a:t>
            </a:r>
            <a:endParaRPr lang="en-US" dirty="0"/>
          </a:p>
          <a:p>
            <a:pPr lvl="1"/>
            <a:r>
              <a:rPr lang="en-US" dirty="0" smtClean="0"/>
              <a:t>Number of points for plot</a:t>
            </a:r>
            <a:endParaRPr lang="en-US" dirty="0"/>
          </a:p>
          <a:p>
            <a:pPr lvl="1"/>
            <a:r>
              <a:rPr lang="en-US" dirty="0" smtClean="0"/>
              <a:t>Number of plots</a:t>
            </a:r>
            <a:endParaRPr lang="en-US" dirty="0"/>
          </a:p>
          <a:p>
            <a:pPr lvl="1"/>
            <a:r>
              <a:rPr lang="en-US" dirty="0" smtClean="0"/>
              <a:t>Title for X Axis at index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592" y="2082951"/>
            <a:ext cx="5182779" cy="346629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923955" y="1573491"/>
            <a:ext cx="2715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Trim status bar, better data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61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52909" cy="4351338"/>
          </a:xfrm>
        </p:spPr>
        <p:txBody>
          <a:bodyPr/>
          <a:lstStyle/>
          <a:p>
            <a:r>
              <a:rPr lang="en-US" dirty="0" smtClean="0"/>
              <a:t>Map View</a:t>
            </a:r>
            <a:endParaRPr lang="en-US" dirty="0" smtClean="0"/>
          </a:p>
          <a:p>
            <a:r>
              <a:rPr lang="en-US" dirty="0" smtClean="0"/>
              <a:t>Map View Delegate</a:t>
            </a:r>
            <a:endParaRPr lang="en-US" dirty="0"/>
          </a:p>
          <a:p>
            <a:pPr lvl="1"/>
            <a:r>
              <a:rPr lang="en-US" dirty="0" smtClean="0"/>
              <a:t>View for Annotation</a:t>
            </a:r>
            <a:endParaRPr lang="en-US" dirty="0" smtClean="0"/>
          </a:p>
          <a:p>
            <a:pPr lvl="1"/>
            <a:r>
              <a:rPr lang="en-US" dirty="0" smtClean="0"/>
              <a:t>Extended </a:t>
            </a:r>
            <a:r>
              <a:rPr lang="en-US" dirty="0" err="1" smtClean="0"/>
              <a:t>HKQuantitySample</a:t>
            </a:r>
            <a:r>
              <a:rPr lang="en-US" dirty="0" smtClean="0"/>
              <a:t> </a:t>
            </a:r>
            <a:r>
              <a:rPr lang="en-US" dirty="0" smtClean="0"/>
              <a:t>implement </a:t>
            </a:r>
            <a:r>
              <a:rPr lang="en-US" dirty="0" err="1" smtClean="0"/>
              <a:t>MKAnnotation</a:t>
            </a:r>
            <a:endParaRPr lang="en-US" dirty="0" smtClean="0"/>
          </a:p>
          <a:p>
            <a:pPr lvl="1"/>
            <a:r>
              <a:rPr lang="en-US" dirty="0" smtClean="0"/>
              <a:t>Add annotations to </a:t>
            </a:r>
            <a:r>
              <a:rPr lang="en-US" dirty="0" smtClean="0"/>
              <a:t>Map View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142" y="1743371"/>
            <a:ext cx="4575858" cy="511462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977118" y="1321356"/>
            <a:ext cx="123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Better data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79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4064" y="2587463"/>
            <a:ext cx="1766103" cy="1325563"/>
          </a:xfrm>
        </p:spPr>
        <p:txBody>
          <a:bodyPr/>
          <a:lstStyle/>
          <a:p>
            <a:r>
              <a:rPr lang="en-US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546049" y="4539975"/>
            <a:ext cx="4436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Add Denver drive GPX and recapture samples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2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III. HIPAA And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9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HIPAA </a:t>
            </a:r>
            <a:r>
              <a:rPr lang="en-US" dirty="0" smtClean="0"/>
              <a:t>Is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Health Insurance Portability and Accountability </a:t>
            </a:r>
            <a:r>
              <a:rPr lang="en-US" dirty="0" smtClean="0"/>
              <a:t>Act of 1996</a:t>
            </a:r>
            <a:endParaRPr lang="en-US" dirty="0" smtClean="0"/>
          </a:p>
          <a:p>
            <a:r>
              <a:rPr lang="en-US" dirty="0" smtClean="0"/>
              <a:t>If applicable, you must:</a:t>
            </a:r>
            <a:endParaRPr lang="en-US" dirty="0" smtClean="0"/>
          </a:p>
          <a:p>
            <a:pPr lvl="1"/>
            <a:r>
              <a:rPr lang="en-US" dirty="0" smtClean="0"/>
              <a:t>Protect PHI at rest and in motion</a:t>
            </a:r>
            <a:endParaRPr lang="en-US" dirty="0"/>
          </a:p>
          <a:p>
            <a:pPr lvl="1"/>
            <a:r>
              <a:rPr lang="en-US" dirty="0" smtClean="0"/>
              <a:t>Minimize use </a:t>
            </a:r>
            <a:r>
              <a:rPr lang="en-US" dirty="0"/>
              <a:t>and sharing </a:t>
            </a:r>
            <a:r>
              <a:rPr lang="en-US" dirty="0" smtClean="0"/>
              <a:t>of PHI</a:t>
            </a:r>
            <a:endParaRPr lang="en-US" dirty="0"/>
          </a:p>
          <a:p>
            <a:pPr lvl="1"/>
            <a:r>
              <a:rPr lang="en-US" dirty="0" smtClean="0"/>
              <a:t>Agreements with Business Associates to safeguard PHI</a:t>
            </a:r>
            <a:endParaRPr lang="en-US" dirty="0"/>
          </a:p>
          <a:p>
            <a:pPr lvl="1"/>
            <a:r>
              <a:rPr lang="en-US" dirty="0" smtClean="0"/>
              <a:t>Training and procedures to protect PHI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093"/>
            <a:ext cx="12192000" cy="8120063"/>
          </a:xfrm>
        </p:spPr>
      </p:pic>
    </p:spTree>
    <p:extLst>
      <p:ext uri="{BB962C8B-B14F-4D97-AF65-F5344CB8AC3E}">
        <p14:creationId xmlns:p14="http://schemas.microsoft.com/office/powerpoint/2010/main" val="78530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96409" cy="1325563"/>
          </a:xfrm>
        </p:spPr>
        <p:txBody>
          <a:bodyPr/>
          <a:lstStyle/>
          <a:p>
            <a:r>
              <a:rPr lang="en-US" b="1" dirty="0" smtClean="0"/>
              <a:t>PHI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96409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Doctor billing</a:t>
            </a:r>
            <a:endParaRPr lang="en-US" dirty="0"/>
          </a:p>
          <a:p>
            <a:r>
              <a:rPr lang="en-US" dirty="0"/>
              <a:t>Email to </a:t>
            </a:r>
            <a:r>
              <a:rPr lang="en-US" dirty="0" smtClean="0"/>
              <a:t>doctor's </a:t>
            </a:r>
            <a:r>
              <a:rPr lang="en-US" dirty="0"/>
              <a:t>office about a </a:t>
            </a:r>
            <a:r>
              <a:rPr lang="en-US" dirty="0" smtClean="0"/>
              <a:t>medication</a:t>
            </a:r>
            <a:endParaRPr lang="en-US" dirty="0"/>
          </a:p>
          <a:p>
            <a:r>
              <a:rPr lang="en-US" dirty="0"/>
              <a:t>Appointment </a:t>
            </a:r>
            <a:r>
              <a:rPr lang="en-US" dirty="0" smtClean="0"/>
              <a:t>with doctor's </a:t>
            </a:r>
            <a:r>
              <a:rPr lang="en-US" dirty="0"/>
              <a:t>office</a:t>
            </a:r>
          </a:p>
          <a:p>
            <a:r>
              <a:rPr lang="en-US" dirty="0"/>
              <a:t>An MRI scan</a:t>
            </a:r>
          </a:p>
          <a:p>
            <a:r>
              <a:rPr lang="en-US" dirty="0"/>
              <a:t>Blood test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117111" y="368743"/>
            <a:ext cx="43964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CHI</a:t>
            </a:r>
            <a:endParaRPr lang="en-US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17111" y="1849659"/>
            <a:ext cx="5153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Pedometer steps</a:t>
            </a:r>
            <a:endParaRPr lang="en-US" dirty="0"/>
          </a:p>
          <a:p>
            <a:r>
              <a:rPr lang="en-US" dirty="0" smtClean="0"/>
              <a:t>Calories </a:t>
            </a:r>
            <a:r>
              <a:rPr lang="en-US" dirty="0"/>
              <a:t>burned</a:t>
            </a:r>
          </a:p>
          <a:p>
            <a:r>
              <a:rPr lang="en-US" dirty="0"/>
              <a:t>Blood sugar readings w/out personally identifiable </a:t>
            </a:r>
            <a:r>
              <a:rPr lang="en-US" dirty="0" smtClean="0"/>
              <a:t>information </a:t>
            </a:r>
            <a:r>
              <a:rPr lang="en-US" dirty="0"/>
              <a:t>(PII</a:t>
            </a:r>
            <a:r>
              <a:rPr lang="en-US" dirty="0" smtClean="0"/>
              <a:t>)</a:t>
            </a:r>
          </a:p>
          <a:p>
            <a:r>
              <a:rPr lang="en-US" dirty="0" smtClean="0"/>
              <a:t>Heart </a:t>
            </a:r>
            <a:r>
              <a:rPr lang="en-US" dirty="0"/>
              <a:t>rate readings w/out PII</a:t>
            </a:r>
          </a:p>
          <a:p>
            <a:r>
              <a:rPr lang="en-US" dirty="0" smtClean="0"/>
              <a:t>Blood test results not shared with Doctor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3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Covered </a:t>
            </a:r>
            <a:r>
              <a:rPr lang="en-US" b="1" dirty="0" smtClean="0"/>
              <a:t>Entity and Business Associates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992757" cy="2888974"/>
          </a:xfrm>
        </p:spPr>
        <p:txBody>
          <a:bodyPr>
            <a:normAutofit/>
          </a:bodyPr>
          <a:lstStyle/>
          <a:p>
            <a:r>
              <a:rPr lang="en-US" b="1" dirty="0" smtClean="0"/>
              <a:t>Covered Entity </a:t>
            </a:r>
            <a:r>
              <a:rPr lang="en-US" dirty="0"/>
              <a:t>is anyone who provides treatment, payment and operations in healthcare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Hospital</a:t>
            </a:r>
          </a:p>
          <a:p>
            <a:pPr lvl="1"/>
            <a:r>
              <a:rPr lang="en-US" dirty="0" smtClean="0"/>
              <a:t>Dialysis Clinic</a:t>
            </a:r>
          </a:p>
          <a:p>
            <a:pPr lvl="1"/>
            <a:r>
              <a:rPr lang="en-US" dirty="0" smtClean="0"/>
              <a:t>Doctor’s Office</a:t>
            </a:r>
          </a:p>
          <a:p>
            <a:pPr lvl="1"/>
            <a:r>
              <a:rPr lang="en-US" dirty="0" smtClean="0"/>
              <a:t>Insurance Provider</a:t>
            </a:r>
          </a:p>
          <a:p>
            <a:pPr lvl="1"/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30957" y="1690688"/>
            <a:ext cx="4992757" cy="2516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Business Associate </a:t>
            </a:r>
            <a:r>
              <a:rPr lang="en-US" dirty="0" smtClean="0"/>
              <a:t>is a vendor or subcontractor who has access to PHI.</a:t>
            </a:r>
          </a:p>
          <a:p>
            <a:pPr lvl="1"/>
            <a:r>
              <a:rPr lang="en-US" dirty="0" smtClean="0"/>
              <a:t>Email vendor</a:t>
            </a:r>
          </a:p>
          <a:p>
            <a:pPr lvl="1"/>
            <a:r>
              <a:rPr lang="en-US" dirty="0" smtClean="0"/>
              <a:t>Cloud storage provider</a:t>
            </a:r>
          </a:p>
          <a:p>
            <a:pPr lvl="1"/>
            <a:r>
              <a:rPr lang="en-US" dirty="0" smtClean="0"/>
              <a:t>Payment platform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0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HIPAA </a:t>
            </a:r>
            <a:r>
              <a:rPr lang="en-US" b="1" dirty="0" smtClean="0"/>
              <a:t>Fines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1587086"/>
            <a:ext cx="12059478" cy="2776674"/>
          </a:xfrm>
        </p:spPr>
      </p:pic>
      <p:sp>
        <p:nvSpPr>
          <p:cNvPr id="5" name="Rectangle 4"/>
          <p:cNvSpPr/>
          <p:nvPr/>
        </p:nvSpPr>
        <p:spPr>
          <a:xfrm>
            <a:off x="838200" y="6080299"/>
            <a:ext cx="3435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 charset="0"/>
              </a:rPr>
              <a:t>Source: HHS, Federal </a:t>
            </a:r>
            <a:r>
              <a:rPr lang="en-US" dirty="0" err="1">
                <a:solidFill>
                  <a:srgbClr val="24292E"/>
                </a:solidFill>
                <a:latin typeface="-apple-system" charset="0"/>
              </a:rPr>
              <a:t>Register.gov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6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497" y="407656"/>
            <a:ext cx="3829493" cy="1325563"/>
          </a:xfrm>
        </p:spPr>
        <p:txBody>
          <a:bodyPr/>
          <a:lstStyle/>
          <a:p>
            <a:r>
              <a:rPr lang="en-US" dirty="0" smtClean="0"/>
              <a:t>App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497" y="1868156"/>
            <a:ext cx="3829493" cy="4351338"/>
          </a:xfrm>
        </p:spPr>
        <p:txBody>
          <a:bodyPr/>
          <a:lstStyle/>
          <a:p>
            <a:r>
              <a:rPr lang="en-US" dirty="0" smtClean="0"/>
              <a:t>Push Notifications</a:t>
            </a:r>
          </a:p>
          <a:p>
            <a:r>
              <a:rPr lang="en-US" dirty="0" smtClean="0"/>
              <a:t>Emails/automated calls</a:t>
            </a:r>
          </a:p>
          <a:p>
            <a:r>
              <a:rPr lang="en-US" dirty="0" smtClean="0"/>
              <a:t>Integrations</a:t>
            </a:r>
          </a:p>
          <a:p>
            <a:r>
              <a:rPr lang="en-US" dirty="0" smtClean="0"/>
              <a:t>Encryption</a:t>
            </a:r>
          </a:p>
          <a:p>
            <a:r>
              <a:rPr lang="en-US" dirty="0" smtClean="0"/>
              <a:t>Lock screen</a:t>
            </a:r>
          </a:p>
          <a:p>
            <a:r>
              <a:rPr lang="en-US" dirty="0"/>
              <a:t>Enabling remote wiping of lost phones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49" y="-168424"/>
            <a:ext cx="4404298" cy="743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3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6689" y="0"/>
            <a:ext cx="1347951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2915093" cy="1325563"/>
          </a:xfrm>
          <a:solidFill>
            <a:schemeClr val="bg1">
              <a:lumMod val="95000"/>
              <a:alpha val="67000"/>
            </a:schemeClr>
          </a:solidFill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61121" cy="2374235"/>
          </a:xfrm>
          <a:solidFill>
            <a:schemeClr val="bg1">
              <a:lumMod val="95000"/>
              <a:alpha val="67000"/>
            </a:schemeClr>
          </a:solidFill>
        </p:spPr>
        <p:txBody>
          <a:bodyPr/>
          <a:lstStyle/>
          <a:p>
            <a:r>
              <a:rPr lang="en-US" dirty="0" smtClean="0"/>
              <a:t>DaVita (</a:t>
            </a:r>
            <a:r>
              <a:rPr lang="en-US" dirty="0" err="1" smtClean="0"/>
              <a:t>MCoE</a:t>
            </a:r>
            <a:r>
              <a:rPr lang="en-US" dirty="0" smtClean="0"/>
              <a:t>) is hiring </a:t>
            </a:r>
            <a:r>
              <a:rPr lang="en-US" b="1" dirty="0" smtClean="0"/>
              <a:t>iOS</a:t>
            </a:r>
            <a:r>
              <a:rPr lang="en-US" dirty="0" smtClean="0"/>
              <a:t> and </a:t>
            </a:r>
            <a:r>
              <a:rPr lang="en-US" b="1" dirty="0" smtClean="0"/>
              <a:t>DevOps</a:t>
            </a:r>
            <a:r>
              <a:rPr lang="en-US" dirty="0" smtClean="0"/>
              <a:t>: </a:t>
            </a:r>
            <a:r>
              <a:rPr lang="en-US" b="1" dirty="0">
                <a:hlinkClick r:id="rId4"/>
              </a:rPr>
              <a:t>http://</a:t>
            </a:r>
            <a:r>
              <a:rPr lang="en-US" b="1" dirty="0" smtClean="0">
                <a:hlinkClick r:id="rId4"/>
              </a:rPr>
              <a:t>careers.davita.com</a:t>
            </a:r>
            <a:endParaRPr lang="en-US" b="1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Twitter, GitHub: @</a:t>
            </a:r>
            <a:r>
              <a:rPr lang="en-US" dirty="0" err="1" smtClean="0"/>
              <a:t>Iiiggs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92"/>
            <a:ext cx="12192000" cy="967408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3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1" y="-633534"/>
            <a:ext cx="10427798" cy="6989884"/>
          </a:xfrm>
        </p:spPr>
      </p:pic>
    </p:spTree>
    <p:extLst>
      <p:ext uri="{BB962C8B-B14F-4D97-AF65-F5344CB8AC3E}">
        <p14:creationId xmlns:p14="http://schemas.microsoft.com/office/powerpoint/2010/main" val="200503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2884"/>
            <a:ext cx="10515600" cy="435133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15236"/>
            <a:ext cx="10058400" cy="2882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6800" y="6154222"/>
            <a:ext cx="9658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/pulse/connecting-ios-your-emr-using-healthkit-cda-part-two-eric-whitley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9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09946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HealthKit</a:t>
            </a:r>
            <a:r>
              <a:rPr lang="en-US" dirty="0" smtClean="0"/>
              <a:t> Type System Explained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Building </a:t>
            </a:r>
            <a:r>
              <a:rPr lang="en-US" dirty="0" err="1" smtClean="0"/>
              <a:t>AsthmaBuddy</a:t>
            </a:r>
            <a:r>
              <a:rPr lang="en-US" dirty="0" smtClean="0"/>
              <a:t> with </a:t>
            </a:r>
            <a:r>
              <a:rPr lang="en-US" dirty="0" err="1" smtClean="0"/>
              <a:t>HealthKit</a:t>
            </a:r>
            <a:r>
              <a:rPr lang="en-US" dirty="0" smtClean="0"/>
              <a:t>, </a:t>
            </a:r>
            <a:r>
              <a:rPr lang="en-US" dirty="0" smtClean="0"/>
              <a:t>ResearchKit and </a:t>
            </a:r>
            <a:r>
              <a:rPr lang="en-US" dirty="0" smtClean="0"/>
              <a:t>MapKit</a:t>
            </a:r>
          </a:p>
          <a:p>
            <a:pPr lvl="1"/>
            <a:r>
              <a:rPr lang="en-US" dirty="0" smtClean="0"/>
              <a:t>Sample </a:t>
            </a:r>
            <a:r>
              <a:rPr lang="en-US" dirty="0" smtClean="0"/>
              <a:t>code: </a:t>
            </a:r>
            <a:r>
              <a:rPr lang="en-US" b="1" dirty="0" smtClean="0"/>
              <a:t>https</a:t>
            </a:r>
            <a:r>
              <a:rPr lang="en-US" b="1" dirty="0"/>
              <a:t>://</a:t>
            </a:r>
            <a:r>
              <a:rPr lang="en-US" b="1" dirty="0" err="1"/>
              <a:t>github.com</a:t>
            </a:r>
            <a:r>
              <a:rPr lang="en-US" b="1" dirty="0"/>
              <a:t>/</a:t>
            </a:r>
            <a:r>
              <a:rPr lang="en-US" b="1" dirty="0" err="1"/>
              <a:t>Iiiggs</a:t>
            </a:r>
            <a:r>
              <a:rPr lang="en-US" b="1" dirty="0"/>
              <a:t>/</a:t>
            </a:r>
            <a:r>
              <a:rPr lang="en-US" b="1" dirty="0" err="1"/>
              <a:t>AsthmaBuddy</a:t>
            </a: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HIPAA </a:t>
            </a:r>
            <a:r>
              <a:rPr lang="en-US" dirty="0" smtClean="0"/>
              <a:t>Compliance and You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6" t="245" r="42286" b="-245"/>
          <a:stretch/>
        </p:blipFill>
        <p:spPr>
          <a:xfrm>
            <a:off x="7148146" y="-361508"/>
            <a:ext cx="5054574" cy="767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7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I. </a:t>
            </a:r>
            <a:r>
              <a:rPr lang="en-US" dirty="0" err="1" smtClean="0"/>
              <a:t>HealthKit</a:t>
            </a:r>
            <a:r>
              <a:rPr lang="en-US" dirty="0" smtClean="0"/>
              <a:t> Types Explained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3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7921</TotalTime>
  <Words>1200</Words>
  <Application>Microsoft Macintosh PowerPoint</Application>
  <PresentationFormat>Widescreen</PresentationFormat>
  <Paragraphs>507</Paragraphs>
  <Slides>44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-apple-system</vt:lpstr>
      <vt:lpstr>Calibri</vt:lpstr>
      <vt:lpstr>Calibri Light</vt:lpstr>
      <vt:lpstr>Mangal</vt:lpstr>
      <vt:lpstr>Menlo</vt:lpstr>
      <vt:lpstr>Arial</vt:lpstr>
      <vt:lpstr>Office Theme</vt:lpstr>
      <vt:lpstr>Are You Fit for HealthKit?</vt:lpstr>
      <vt:lpstr>Igor Kantor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Roadmap</vt:lpstr>
      <vt:lpstr>I. HealthKit Types Explained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Missing In HealthKit</vt:lpstr>
      <vt:lpstr>II. Build AsthmaBuddy</vt:lpstr>
      <vt:lpstr>Roadmap</vt:lpstr>
      <vt:lpstr>Project Config and Navigation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ResearchKit Charts</vt:lpstr>
      <vt:lpstr>Map Visualization</vt:lpstr>
      <vt:lpstr>Demo</vt:lpstr>
      <vt:lpstr>III. HIPAA And You</vt:lpstr>
      <vt:lpstr>HIPAA Is…</vt:lpstr>
      <vt:lpstr>PHI</vt:lpstr>
      <vt:lpstr>Covered Entity and Business Associates</vt:lpstr>
      <vt:lpstr>HIPAA Fines</vt:lpstr>
      <vt:lpstr>App Stuff</vt:lpstr>
      <vt:lpstr>Thank you!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 You Fit for HealthKit</dc:title>
  <dc:creator>Microsoft Office User</dc:creator>
  <cp:lastModifiedBy>Microsoft Office User</cp:lastModifiedBy>
  <cp:revision>36</cp:revision>
  <dcterms:created xsi:type="dcterms:W3CDTF">2017-08-01T00:01:51Z</dcterms:created>
  <dcterms:modified xsi:type="dcterms:W3CDTF">2017-08-13T18:19:42Z</dcterms:modified>
</cp:coreProperties>
</file>